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8" r:id="rId15"/>
    <p:sldId id="273" r:id="rId16"/>
    <p:sldId id="274" r:id="rId17"/>
    <p:sldId id="279" r:id="rId18"/>
    <p:sldId id="276" r:id="rId19"/>
    <p:sldId id="277" r:id="rId20"/>
    <p:sldId id="260" r:id="rId21"/>
    <p:sldId id="261" r:id="rId2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AC34CBA-C792-4922-AC29-9204BB976E37}" type="datetimeFigureOut">
              <a:rPr lang="es-ES" smtClean="0"/>
              <a:t>14/03/2016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3FC8212-225C-42A6-88E1-F4DB36A624E9}" type="slidenum">
              <a:rPr lang="es-ES" smtClean="0"/>
              <a:t>‹Nº›</a:t>
            </a:fld>
            <a:endParaRPr lang="es-ES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voylinux.com/que-es-y-que-no-apache-cordova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s.slideshare.net/RevistaSG/desarrollo-de-apps-mviles-con-apache-cordova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master.com.ar/cursos/curso-phonegap" TargetMode="External"/><Relationship Id="rId2" Type="http://schemas.openxmlformats.org/officeDocument/2006/relationships/hyperlink" Target="http://www.netmind.es/curso/desarrollo-de-aplicaciones-moviles-con-apachecordov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tsistemas.com/eventos-atsistemas/desarrollo-de-aplicaciones-moviles-hibridas-con-apache-cordova-3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coenraets.github.io/cordova-tutorial/index.html" TargetMode="External"/><Relationship Id="rId2" Type="http://schemas.openxmlformats.org/officeDocument/2006/relationships/hyperlink" Target="https://cordova.apache.org/docs/en/latest/guide/cli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beans.org/kb/docs/webclient/cordova-gettingstarted.html" TargetMode="External"/><Relationship Id="rId4" Type="http://schemas.openxmlformats.org/officeDocument/2006/relationships/hyperlink" Target="https://msdn.microsoft.com/es-es/library/dn771545.asp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cordova/index.htm" TargetMode="External"/><Relationship Id="rId2" Type="http://schemas.openxmlformats.org/officeDocument/2006/relationships/hyperlink" Target="http://weblog.west-wind.com/posts/2015/Jan/06/Using-Cordova-and-Visual-Studio-to-build-iOS-Mobile-Ap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vents.linuxfoundation.org/sites/events/files/slides/16_9_Hazems_Cordova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onaca.i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telerik.com/platfor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rdova.apache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rdova.apache.org/docs/en/latest/guide/overview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Apache_Cordov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campusmvp.es/recursos/post/PhoneGap-o-Apache-Cordova-que-diferencia-hay.asp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blog.ckgrafico.com/que-es-apache-cordova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2129408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 de aplicaciones multiplataforma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3152792"/>
          </a:xfrm>
        </p:spPr>
        <p:txBody>
          <a:bodyPr>
            <a:normAutofit/>
          </a:bodyPr>
          <a:lstStyle/>
          <a:p>
            <a:r>
              <a:rPr lang="es-ES" b="1" dirty="0" smtClean="0"/>
              <a:t>TG1</a:t>
            </a:r>
          </a:p>
          <a:p>
            <a:pPr algn="l"/>
            <a:endParaRPr lang="es-ES" dirty="0" smtClean="0"/>
          </a:p>
          <a:p>
            <a:pPr algn="l"/>
            <a:endParaRPr lang="es-ES" dirty="0" smtClean="0"/>
          </a:p>
          <a:p>
            <a:pPr algn="l"/>
            <a:endParaRPr lang="es-ES" dirty="0" smtClean="0"/>
          </a:p>
          <a:p>
            <a:pPr lvl="0" algn="l"/>
            <a:r>
              <a:rPr lang="es-ES" sz="1400" dirty="0" smtClean="0"/>
              <a:t>Miguel Ángel Rodríguez Blanco (Coordinador del grupo).</a:t>
            </a:r>
          </a:p>
          <a:p>
            <a:pPr lvl="0" algn="l"/>
            <a:r>
              <a:rPr lang="es-ES" sz="1400" dirty="0" smtClean="0"/>
              <a:t>Luis </a:t>
            </a:r>
            <a:r>
              <a:rPr lang="es-ES" sz="1400" dirty="0" err="1" smtClean="0"/>
              <a:t>Nueda</a:t>
            </a:r>
            <a:r>
              <a:rPr lang="es-ES" sz="1400" dirty="0" smtClean="0"/>
              <a:t> García.</a:t>
            </a:r>
          </a:p>
          <a:p>
            <a:pPr lvl="0" algn="l"/>
            <a:r>
              <a:rPr lang="es-ES" sz="1400" dirty="0" smtClean="0"/>
              <a:t>Álvaro Laza Martín.</a:t>
            </a:r>
          </a:p>
          <a:p>
            <a:pPr algn="l"/>
            <a:r>
              <a:rPr lang="es-ES" sz="1400" dirty="0" smtClean="0"/>
              <a:t>Eduardo Dorado Pérez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1686" r="1601" b="9787"/>
          <a:stretch/>
        </p:blipFill>
        <p:spPr>
          <a:xfrm>
            <a:off x="0" y="1"/>
            <a:ext cx="9144000" cy="54703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739989"/>
            <a:ext cx="662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Apache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Cordova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 desarrollo UI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42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/>
          <a:srcRect t="11060" r="1653" b="7648"/>
          <a:stretch/>
        </p:blipFill>
        <p:spPr>
          <a:xfrm>
            <a:off x="0" y="1"/>
            <a:ext cx="9144000" cy="56659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739989"/>
            <a:ext cx="662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Conceptos básicos y creación de aplicación móvil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702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Apache </a:t>
            </a:r>
            <a:r>
              <a:rPr lang="es-ES" dirty="0" err="1" smtClean="0"/>
              <a:t>Cordova</a:t>
            </a:r>
            <a:r>
              <a:rPr lang="es-ES" dirty="0" smtClean="0"/>
              <a:t>: Cursos no gratuitos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Cursos no gratuitos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28600" lvl="2">
              <a:spcBef>
                <a:spcPts val="1000"/>
              </a:spcBef>
            </a:pPr>
            <a:r>
              <a:rPr lang="pt-PT" sz="2800" b="1" u="sng" dirty="0">
                <a:hlinkClick r:id="rId2"/>
              </a:rPr>
              <a:t>http://</a:t>
            </a:r>
            <a:r>
              <a:rPr lang="pt-PT" sz="2800" b="1" u="sng" dirty="0" smtClean="0">
                <a:hlinkClick r:id="rId2"/>
              </a:rPr>
              <a:t>www.netmind.es/curso/desarrollo-de-aplicaciones-moviles-con-apachecordova/</a:t>
            </a:r>
            <a:endParaRPr lang="es-ES" sz="2800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Desarrollo </a:t>
            </a:r>
            <a:r>
              <a:rPr lang="es-ES" sz="2800" dirty="0" smtClean="0"/>
              <a:t>de </a:t>
            </a:r>
            <a:r>
              <a:rPr lang="es-ES" sz="2800" dirty="0" err="1" smtClean="0"/>
              <a:t>apps</a:t>
            </a:r>
            <a:r>
              <a:rPr lang="es-ES" sz="2800" dirty="0" smtClean="0"/>
              <a:t> móviles con Apache </a:t>
            </a:r>
            <a:r>
              <a:rPr lang="es-ES" sz="2800" dirty="0" err="1" smtClean="0"/>
              <a:t>Cordova</a:t>
            </a:r>
            <a:r>
              <a:rPr lang="es-ES" sz="2800" dirty="0" smtClean="0"/>
              <a:t>. Tecnologías Web, junto con </a:t>
            </a:r>
            <a:r>
              <a:rPr lang="es-ES" sz="2800" dirty="0" err="1" smtClean="0"/>
              <a:t>jQuery</a:t>
            </a:r>
            <a:r>
              <a:rPr lang="es-ES" sz="2800" dirty="0" smtClean="0"/>
              <a:t> y </a:t>
            </a:r>
            <a:r>
              <a:rPr lang="es-ES" sz="2800" dirty="0" err="1" smtClean="0"/>
              <a:t>BootStrap</a:t>
            </a:r>
            <a:endParaRPr lang="es-ES" sz="2800" dirty="0" smtClean="0"/>
          </a:p>
          <a:p>
            <a:pPr marL="228600" lvl="2">
              <a:spcBef>
                <a:spcPts val="1000"/>
              </a:spcBef>
            </a:pPr>
            <a:r>
              <a:rPr lang="pt-PT" sz="2800" b="1" u="sng" dirty="0">
                <a:hlinkClick r:id="rId3"/>
              </a:rPr>
              <a:t>http://</a:t>
            </a:r>
            <a:r>
              <a:rPr lang="pt-PT" sz="2800" b="1" u="sng" dirty="0" smtClean="0">
                <a:hlinkClick r:id="rId3"/>
              </a:rPr>
              <a:t>www.itmaster.com.ar/cursos/curso-phonegap</a:t>
            </a:r>
            <a:endParaRPr lang="pt-PT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pt-PT" sz="2800" dirty="0" smtClean="0"/>
              <a:t> </a:t>
            </a:r>
            <a:r>
              <a:rPr lang="pt-PT" sz="2800" dirty="0" smtClean="0"/>
              <a:t>Apache Cordova y PhoneGap. Aplicaciones para iOS, Android, Windows Phone, BlackBerry. Cordova 5.0</a:t>
            </a:r>
          </a:p>
          <a:p>
            <a:pPr marL="228600" lvl="2">
              <a:spcBef>
                <a:spcPts val="1000"/>
              </a:spcBef>
            </a:pPr>
            <a:r>
              <a:rPr lang="pt-PT" sz="2800" b="1" u="sng" dirty="0">
                <a:hlinkClick r:id="rId4"/>
              </a:rPr>
              <a:t>http://atsistemas.com/eventos-atsistemas/desarrollo-de-aplicaciones-moviles-hibridas-con-apache-cordova-3</a:t>
            </a:r>
            <a:r>
              <a:rPr lang="pt-PT" sz="2800" b="1" u="sng" dirty="0" smtClean="0">
                <a:hlinkClick r:id="rId4"/>
              </a:rPr>
              <a:t>/</a:t>
            </a:r>
            <a:r>
              <a:rPr lang="pt-PT" sz="2800" b="1" u="sng" dirty="0" smtClean="0"/>
              <a:t> </a:t>
            </a:r>
            <a:endParaRPr lang="pt-PT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pt-PT" sz="2800" dirty="0" smtClean="0"/>
              <a:t> </a:t>
            </a:r>
            <a:r>
              <a:rPr lang="pt-PT" sz="2800" dirty="0" smtClean="0"/>
              <a:t>Apps móviles con Apache Cordova. Conceptos iniciales, comandos, funcionalidades, </a:t>
            </a:r>
            <a:endParaRPr lang="es-ES" sz="2800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xmlns="" val="181480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Apache </a:t>
            </a:r>
            <a:r>
              <a:rPr lang="es-ES" dirty="0" err="1" smtClean="0"/>
              <a:t>Cordova</a:t>
            </a:r>
            <a:r>
              <a:rPr lang="es-ES" dirty="0" smtClean="0"/>
              <a:t>: Cursos gratuitos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Cursos gratuitos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2"/>
              </a:rPr>
              <a:t>https://</a:t>
            </a:r>
            <a:r>
              <a:rPr lang="es-ES" sz="2800" b="1" u="sng" dirty="0" smtClean="0">
                <a:hlinkClick r:id="rId2"/>
              </a:rPr>
              <a:t>cordova.apache.org/docs/en/latest/guide/cli/index.html</a:t>
            </a:r>
            <a:endParaRPr lang="es-ES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Tutorial </a:t>
            </a:r>
            <a:r>
              <a:rPr lang="es-ES" sz="2800" dirty="0" smtClean="0"/>
              <a:t>de la página Apache </a:t>
            </a:r>
            <a:r>
              <a:rPr lang="es-ES" sz="2800" dirty="0" err="1" smtClean="0"/>
              <a:t>Cordova</a:t>
            </a:r>
            <a:r>
              <a:rPr lang="es-ES" sz="2800" dirty="0" smtClean="0"/>
              <a:t>. Creación primera </a:t>
            </a:r>
            <a:r>
              <a:rPr lang="es-ES" sz="2800" dirty="0" err="1" smtClean="0"/>
              <a:t>app</a:t>
            </a:r>
            <a:endParaRPr lang="es-ES" sz="2800" dirty="0" smtClean="0"/>
          </a:p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3"/>
              </a:rPr>
              <a:t>https://</a:t>
            </a:r>
            <a:r>
              <a:rPr lang="es-ES" sz="2800" b="1" u="sng" dirty="0" smtClean="0">
                <a:hlinkClick r:id="rId3"/>
              </a:rPr>
              <a:t>ccoenraets.github.io/cordova-tutorial/index.html</a:t>
            </a:r>
            <a:endParaRPr lang="es-ES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Creación </a:t>
            </a:r>
            <a:r>
              <a:rPr lang="es-ES" sz="2800" dirty="0" smtClean="0"/>
              <a:t>de proyecto, configuración directorio de trabajo o creación de vistas</a:t>
            </a:r>
          </a:p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4"/>
              </a:rPr>
              <a:t>https://</a:t>
            </a:r>
            <a:r>
              <a:rPr lang="es-ES" sz="2800" b="1" u="sng" dirty="0" smtClean="0">
                <a:hlinkClick r:id="rId4"/>
              </a:rPr>
              <a:t>msdn.microsoft.com/es-es/library/dn771545.aspx</a:t>
            </a:r>
            <a:r>
              <a:rPr lang="es-ES" sz="2800" dirty="0" smtClean="0"/>
              <a:t> </a:t>
            </a:r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Introducción </a:t>
            </a:r>
            <a:r>
              <a:rPr lang="es-ES" sz="2800" dirty="0" smtClean="0"/>
              <a:t>a Visual Studio Tools para Apache </a:t>
            </a:r>
            <a:r>
              <a:rPr lang="es-ES" sz="2800" dirty="0" err="1" smtClean="0"/>
              <a:t>Cordova</a:t>
            </a:r>
            <a:endParaRPr lang="es-ES" sz="2800" dirty="0" smtClean="0"/>
          </a:p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5"/>
              </a:rPr>
              <a:t>https://</a:t>
            </a:r>
            <a:r>
              <a:rPr lang="es-ES" sz="2800" b="1" u="sng" dirty="0" smtClean="0">
                <a:hlinkClick r:id="rId5"/>
              </a:rPr>
              <a:t>netbeans.org/kb/docs/webclient/cordova-gettingstarted.html</a:t>
            </a:r>
            <a:endParaRPr lang="es-ES" sz="2800" b="1" u="sng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Templare </a:t>
            </a:r>
            <a:r>
              <a:rPr lang="es-ES" sz="2800" dirty="0" smtClean="0"/>
              <a:t>de Apache </a:t>
            </a:r>
            <a:r>
              <a:rPr lang="es-ES" sz="2800" dirty="0" err="1" smtClean="0"/>
              <a:t>Cordova</a:t>
            </a:r>
            <a:r>
              <a:rPr lang="es-ES" sz="2800" dirty="0" smtClean="0"/>
              <a:t> a través de </a:t>
            </a:r>
            <a:r>
              <a:rPr lang="es-ES" sz="2800" dirty="0" err="1" smtClean="0"/>
              <a:t>NetBeans</a:t>
            </a:r>
            <a:endParaRPr lang="es-ES" sz="2800" b="1" dirty="0"/>
          </a:p>
          <a:p>
            <a:pPr marL="228600" lvl="2">
              <a:spcBef>
                <a:spcPts val="1000"/>
              </a:spcBef>
            </a:pPr>
            <a:endParaRPr lang="es-ES" sz="2800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xmlns="" val="41099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 smtClean="0"/>
              <a:t>Cursos gratuitos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2"/>
              </a:rPr>
              <a:t>http://</a:t>
            </a:r>
            <a:r>
              <a:rPr lang="es-ES" sz="2800" b="1" u="sng" dirty="0" smtClean="0">
                <a:hlinkClick r:id="rId2"/>
              </a:rPr>
              <a:t>weblog.west-wind.com/posts/2015/Jan/06/Using-Cordova-and-Visual-Studio-to-build-iOS-Mobile-Apps</a:t>
            </a:r>
            <a:endParaRPr lang="es-ES" sz="2800" dirty="0" smtClean="0"/>
          </a:p>
          <a:p>
            <a:pPr marL="228600" lvl="2" algn="ctr">
              <a:spcBef>
                <a:spcPts val="1000"/>
              </a:spcBef>
              <a:buNone/>
            </a:pPr>
            <a:r>
              <a:rPr lang="es-ES" sz="2800" dirty="0" smtClean="0"/>
              <a:t>Visual </a:t>
            </a:r>
            <a:r>
              <a:rPr lang="es-ES" sz="2800" dirty="0" smtClean="0"/>
              <a:t>Studio y </a:t>
            </a:r>
            <a:r>
              <a:rPr lang="es-ES" sz="2800" dirty="0" err="1" smtClean="0"/>
              <a:t>Cordova</a:t>
            </a:r>
            <a:r>
              <a:rPr lang="es-ES" sz="2800" dirty="0" smtClean="0"/>
              <a:t> para </a:t>
            </a:r>
            <a:r>
              <a:rPr lang="es-ES" sz="2800" dirty="0" err="1" smtClean="0"/>
              <a:t>app</a:t>
            </a:r>
            <a:r>
              <a:rPr lang="es-ES" sz="2800" dirty="0" smtClean="0"/>
              <a:t> móvil </a:t>
            </a:r>
            <a:r>
              <a:rPr lang="es-ES" sz="2800" dirty="0" err="1" smtClean="0"/>
              <a:t>iOS</a:t>
            </a:r>
            <a:r>
              <a:rPr lang="es-ES" sz="2800" dirty="0" smtClean="0"/>
              <a:t>.</a:t>
            </a:r>
            <a:endParaRPr lang="es-ES" sz="2800" b="1" dirty="0"/>
          </a:p>
          <a:p>
            <a:pPr marL="228600" lvl="2" algn="ctr">
              <a:spcBef>
                <a:spcPts val="1000"/>
              </a:spcBef>
            </a:pPr>
            <a:r>
              <a:rPr lang="es-ES" sz="2800" b="1" u="sng" dirty="0">
                <a:hlinkClick r:id="rId3"/>
              </a:rPr>
              <a:t>http://</a:t>
            </a:r>
            <a:r>
              <a:rPr lang="es-ES" sz="2800" b="1" u="sng" dirty="0" smtClean="0">
                <a:hlinkClick r:id="rId3"/>
              </a:rPr>
              <a:t>www.tutorialspoint.com/cordova/index.htm</a:t>
            </a:r>
            <a:r>
              <a:rPr lang="es-ES" sz="2800" dirty="0" smtClean="0"/>
              <a:t> </a:t>
            </a:r>
            <a:r>
              <a:rPr lang="es-ES" sz="2800" dirty="0" smtClean="0"/>
              <a:t>Aspectos clave y </a:t>
            </a:r>
            <a:r>
              <a:rPr lang="es-ES" sz="2800" dirty="0" err="1" smtClean="0"/>
              <a:t>plugins</a:t>
            </a:r>
            <a:r>
              <a:rPr lang="es-ES" sz="2800" dirty="0" smtClean="0"/>
              <a:t> de mayor importancia. Aspectos teóricos y prácticos</a:t>
            </a:r>
          </a:p>
          <a:p>
            <a:pPr marL="228600" lvl="2">
              <a:spcBef>
                <a:spcPts val="1000"/>
              </a:spcBef>
            </a:pPr>
            <a:r>
              <a:rPr lang="es-ES" sz="2800" b="1" u="sng" dirty="0">
                <a:hlinkClick r:id="rId4"/>
              </a:rPr>
              <a:t>http://</a:t>
            </a:r>
            <a:r>
              <a:rPr lang="es-ES" sz="2800" b="1" u="sng" dirty="0" smtClean="0">
                <a:hlinkClick r:id="rId4"/>
              </a:rPr>
              <a:t>events.linuxfoundation.org/sites/events/files/slides/16_9_Hazems_Cordova.pdf</a:t>
            </a:r>
            <a:endParaRPr lang="es-ES" sz="2800" dirty="0" smtClean="0"/>
          </a:p>
          <a:p>
            <a:pPr marL="502920" lvl="3" algn="ctr">
              <a:spcBef>
                <a:spcPts val="1000"/>
              </a:spcBef>
              <a:buNone/>
            </a:pPr>
            <a:r>
              <a:rPr lang="es-ES" sz="2700" dirty="0" smtClean="0"/>
              <a:t>Desarrollo </a:t>
            </a:r>
            <a:r>
              <a:rPr lang="es-ES" sz="2700" dirty="0"/>
              <a:t>de aplicaciones nativas móviles JavaScript usando Apache </a:t>
            </a:r>
            <a:r>
              <a:rPr lang="es-ES" sz="2700" dirty="0" err="1"/>
              <a:t>Cordova</a:t>
            </a:r>
            <a:r>
              <a:rPr lang="es-ES" sz="2700" dirty="0"/>
              <a:t>. Introducción, configuración, línea de </a:t>
            </a:r>
            <a:r>
              <a:rPr lang="es-ES" sz="2700" dirty="0" err="1"/>
              <a:t>comnados</a:t>
            </a:r>
            <a:r>
              <a:rPr lang="es-ES" sz="2700" dirty="0"/>
              <a:t>, </a:t>
            </a:r>
            <a:r>
              <a:rPr lang="es-ES" sz="2700" dirty="0" err="1"/>
              <a:t>APIs</a:t>
            </a:r>
            <a:r>
              <a:rPr lang="es-ES" sz="2700" dirty="0"/>
              <a:t>, </a:t>
            </a:r>
            <a:r>
              <a:rPr lang="es-ES" sz="2700" dirty="0" err="1"/>
              <a:t>jQuery</a:t>
            </a:r>
            <a:r>
              <a:rPr lang="es-ES" sz="2700" dirty="0"/>
              <a:t> y demo.</a:t>
            </a:r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  <a:p>
            <a:pPr marL="228600" lvl="2">
              <a:spcBef>
                <a:spcPts val="1000"/>
              </a:spcBef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xmlns="" val="40672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Recursos para implementar Apache </a:t>
            </a:r>
            <a:r>
              <a:rPr lang="es-ES" dirty="0" err="1" smtClean="0"/>
              <a:t>Cordova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0580" r="1912" b="17529"/>
          <a:stretch/>
        </p:blipFill>
        <p:spPr>
          <a:xfrm>
            <a:off x="0" y="-1"/>
            <a:ext cx="9144000" cy="502392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023921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Monaca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Cloud, Visual Studio,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Debugger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LocalKitt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Onsen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UI,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Monaca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Enterprise</a:t>
            </a:r>
          </a:p>
          <a:p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Modalidades de pago: Basic,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Developer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Gold y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Platinum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8065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1686" b="11434"/>
          <a:stretch/>
        </p:blipFill>
        <p:spPr>
          <a:xfrm>
            <a:off x="0" y="0"/>
            <a:ext cx="9144000" cy="526983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526983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Partes en las que se divide: Diseño, Desarrollo, Bases de Datos, Test, Gestión y Estadísticas</a:t>
            </a:r>
          </a:p>
          <a:p>
            <a:r>
              <a:rPr lang="es-ES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Modalidades </a:t>
            </a:r>
            <a:r>
              <a:rPr lang="es-E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 Pago: </a:t>
            </a:r>
            <a:r>
              <a:rPr lang="es-ES" sz="2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Developer</a:t>
            </a:r>
            <a:r>
              <a:rPr lang="es-E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Professional, Business y Enterprise</a:t>
            </a:r>
            <a:endParaRPr lang="es-E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12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 Multiplataforma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018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000" dirty="0" smtClean="0"/>
              <a:t>Segmentación de los dispositivos  </a:t>
            </a:r>
            <a:r>
              <a:rPr lang="es-ES" sz="2000" dirty="0" smtClean="0">
                <a:sym typeface="Wingdings" pitchFamily="2" charset="2"/>
              </a:rPr>
              <a:t></a:t>
            </a:r>
            <a:r>
              <a:rPr lang="es-ES" sz="2000" dirty="0" smtClean="0"/>
              <a:t> </a:t>
            </a:r>
            <a:r>
              <a:rPr lang="es-ES" sz="2000" b="1" dirty="0" smtClean="0">
                <a:solidFill>
                  <a:schemeClr val="accent2">
                    <a:lumMod val="75000"/>
                  </a:schemeClr>
                </a:solidFill>
              </a:rPr>
              <a:t>1 aplicación/plataforma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Conocer /</a:t>
            </a:r>
            <a:r>
              <a:rPr lang="es-ES" sz="1800" dirty="0" smtClean="0"/>
              <a:t>aprender </a:t>
            </a:r>
            <a:r>
              <a:rPr lang="es-ES" sz="1800" dirty="0" smtClean="0"/>
              <a:t>el lenguaje de cada plataforma.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IDS de desarrollo diferentes.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Utilizar las API’S NATVAS.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Escribir la </a:t>
            </a:r>
            <a:r>
              <a:rPr lang="es-ES" sz="1800" dirty="0" err="1" smtClean="0"/>
              <a:t>app</a:t>
            </a:r>
            <a:r>
              <a:rPr lang="es-ES" sz="1800" dirty="0" smtClean="0"/>
              <a:t> más de una vez.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Invertir </a:t>
            </a:r>
            <a:r>
              <a:rPr lang="es-ES" sz="1800" dirty="0" smtClean="0"/>
              <a:t>tiempo y dinero </a:t>
            </a:r>
            <a:r>
              <a:rPr lang="es-ES" sz="1800" dirty="0" smtClean="0"/>
              <a:t>en el </a:t>
            </a:r>
            <a:r>
              <a:rPr lang="es-ES" sz="1800" dirty="0" smtClean="0"/>
              <a:t>múltiples desarrollos</a:t>
            </a:r>
          </a:p>
          <a:p>
            <a:pPr>
              <a:lnSpc>
                <a:spcPct val="150000"/>
              </a:lnSpc>
            </a:pPr>
            <a:r>
              <a:rPr lang="es-ES" sz="2000" b="1" dirty="0" smtClean="0">
                <a:solidFill>
                  <a:schemeClr val="accent2">
                    <a:lumMod val="75000"/>
                  </a:schemeClr>
                </a:solidFill>
              </a:rPr>
              <a:t>Solución:</a:t>
            </a:r>
            <a:r>
              <a:rPr lang="es-ES" sz="2000" dirty="0" smtClean="0"/>
              <a:t> “</a:t>
            </a:r>
            <a:r>
              <a:rPr lang="es-ES" sz="2000" dirty="0" err="1" smtClean="0"/>
              <a:t>frameworks</a:t>
            </a:r>
            <a:r>
              <a:rPr lang="es-ES" sz="2000" dirty="0" smtClean="0"/>
              <a:t> </a:t>
            </a:r>
            <a:r>
              <a:rPr lang="es-ES" sz="2000" dirty="0" smtClean="0"/>
              <a:t>de desarrollo </a:t>
            </a:r>
            <a:r>
              <a:rPr lang="es-ES" sz="2000" dirty="0" smtClean="0"/>
              <a:t>multiplataforma”</a:t>
            </a:r>
          </a:p>
          <a:p>
            <a:pPr lvl="1">
              <a:lnSpc>
                <a:spcPct val="150000"/>
              </a:lnSpc>
            </a:pPr>
            <a:r>
              <a:rPr lang="es-ES" sz="1800" dirty="0" smtClean="0"/>
              <a:t>“lenguaje </a:t>
            </a:r>
            <a:r>
              <a:rPr lang="es-ES" sz="1800" dirty="0" smtClean="0"/>
              <a:t>neutro” </a:t>
            </a:r>
            <a:r>
              <a:rPr lang="es-ES" sz="1800" dirty="0" smtClean="0"/>
              <a:t>+ compilaciones </a:t>
            </a:r>
            <a:r>
              <a:rPr lang="es-ES" sz="1800" dirty="0" smtClean="0"/>
              <a:t>específicas sobre cada </a:t>
            </a:r>
            <a:r>
              <a:rPr lang="es-ES" sz="1800" dirty="0" smtClean="0"/>
              <a:t>plataformas</a:t>
            </a:r>
            <a:endParaRPr lang="es-E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1954560" cy="78069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Ayudas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95536" y="1484785"/>
            <a:ext cx="5112568" cy="360040"/>
          </a:xfrm>
        </p:spPr>
        <p:txBody>
          <a:bodyPr>
            <a:normAutofit fontScale="62500" lnSpcReduction="20000"/>
          </a:bodyPr>
          <a:lstStyle/>
          <a:p>
            <a:r>
              <a:rPr lang="es-ES" dirty="0" smtClean="0"/>
              <a:t>Becas </a:t>
            </a:r>
            <a:r>
              <a:rPr lang="es-ES" dirty="0" smtClean="0"/>
              <a:t>para el estudio de </a:t>
            </a:r>
            <a:r>
              <a:rPr lang="es-ES" b="1" dirty="0" smtClean="0"/>
              <a:t>cursos y ciclos formativos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11438" r="38850" b="47219"/>
          <a:stretch>
            <a:fillRect/>
          </a:stretch>
        </p:blipFill>
        <p:spPr bwMode="auto">
          <a:xfrm>
            <a:off x="2051720" y="1844824"/>
            <a:ext cx="2016224" cy="124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8594" t="33049" r="26474" b="6695"/>
          <a:stretch>
            <a:fillRect/>
          </a:stretch>
        </p:blipFill>
        <p:spPr bwMode="auto">
          <a:xfrm>
            <a:off x="3923928" y="2060848"/>
            <a:ext cx="2886472" cy="150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611560" y="3573016"/>
            <a:ext cx="1979712" cy="50405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s-ES" sz="1600" dirty="0"/>
              <a:t>Foros y blogs</a:t>
            </a:r>
            <a:endParaRPr lang="es-ES" sz="16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t="10626" r="19008" b="9641"/>
          <a:stretch>
            <a:fillRect/>
          </a:stretch>
        </p:blipFill>
        <p:spPr bwMode="auto">
          <a:xfrm>
            <a:off x="1259632" y="4365104"/>
            <a:ext cx="312237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 l="9046" t="7672" r="35610" b="5704"/>
          <a:stretch>
            <a:fillRect/>
          </a:stretch>
        </p:blipFill>
        <p:spPr bwMode="auto">
          <a:xfrm>
            <a:off x="4860032" y="4437111"/>
            <a:ext cx="2664296" cy="199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8003232" cy="44348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2000" dirty="0" smtClean="0"/>
              <a:t>Ahorro de tiempo y dinero gracias a desarrollos multiplataforma,  </a:t>
            </a:r>
            <a:r>
              <a:rPr lang="es-ES" sz="1800" dirty="0" smtClean="0"/>
              <a:t>“lenguaje </a:t>
            </a:r>
            <a:r>
              <a:rPr lang="es-ES" sz="1800" dirty="0" smtClean="0"/>
              <a:t>neutro” </a:t>
            </a:r>
            <a:r>
              <a:rPr lang="es-ES" sz="1800" dirty="0" smtClean="0"/>
              <a:t>y </a:t>
            </a:r>
            <a:r>
              <a:rPr lang="es-ES" sz="1800" dirty="0" smtClean="0"/>
              <a:t>compilaciones específicas sobre cada </a:t>
            </a:r>
            <a:r>
              <a:rPr lang="es-ES" sz="1800" dirty="0" smtClean="0"/>
              <a:t>plataformas.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Principal inconveniente: dependencia con el navegador y su interpretación – perdida de rendimiento.</a:t>
            </a:r>
          </a:p>
          <a:p>
            <a:r>
              <a:rPr lang="es-ES" sz="1800" dirty="0" smtClean="0"/>
              <a:t> Apache </a:t>
            </a:r>
            <a:r>
              <a:rPr lang="es-ES" sz="1800" dirty="0" err="1" smtClean="0"/>
              <a:t>Cordova</a:t>
            </a:r>
            <a:r>
              <a:rPr lang="es-ES" sz="1800" dirty="0" smtClean="0"/>
              <a:t>, una </a:t>
            </a:r>
            <a:r>
              <a:rPr lang="es-ES" sz="1800" dirty="0" smtClean="0"/>
              <a:t>herramienta muy útil para el desarrollo de aplicaciones móviles multiplataforma a través de herramientas Web. </a:t>
            </a:r>
            <a:endParaRPr lang="es-ES" sz="1800" dirty="0" smtClean="0"/>
          </a:p>
          <a:p>
            <a:pPr lvl="1"/>
            <a:r>
              <a:rPr lang="es-ES" sz="1600" dirty="0" smtClean="0"/>
              <a:t>Herramienta </a:t>
            </a:r>
            <a:r>
              <a:rPr lang="es-ES" sz="1600" dirty="0" smtClean="0"/>
              <a:t>open </a:t>
            </a:r>
            <a:r>
              <a:rPr lang="es-ES" sz="1600" dirty="0" err="1" smtClean="0"/>
              <a:t>source</a:t>
            </a:r>
            <a:r>
              <a:rPr lang="es-ES" sz="1600" dirty="0" smtClean="0"/>
              <a:t>, </a:t>
            </a:r>
            <a:r>
              <a:rPr lang="es-ES" sz="1600" dirty="0" smtClean="0"/>
              <a:t>información </a:t>
            </a:r>
            <a:r>
              <a:rPr lang="es-ES" sz="1600" dirty="0" smtClean="0"/>
              <a:t>en la red, además de la propia de </a:t>
            </a:r>
            <a:r>
              <a:rPr lang="es-ES" sz="1600" dirty="0" smtClean="0"/>
              <a:t>Apache + numerosas </a:t>
            </a:r>
            <a:r>
              <a:rPr lang="es-ES" sz="1600" dirty="0" smtClean="0"/>
              <a:t>herramientas que hacen uso del </a:t>
            </a:r>
            <a:r>
              <a:rPr lang="es-ES" sz="1600" dirty="0" err="1" smtClean="0"/>
              <a:t>framework</a:t>
            </a:r>
            <a:r>
              <a:rPr lang="es-ES" sz="1600" dirty="0" smtClean="0"/>
              <a:t> </a:t>
            </a:r>
            <a:r>
              <a:rPr lang="es-ES" sz="1600" dirty="0" smtClean="0">
                <a:sym typeface="Wingdings" pitchFamily="2" charset="2"/>
              </a:rPr>
              <a:t></a:t>
            </a:r>
            <a:r>
              <a:rPr lang="es-ES" sz="1600" dirty="0" smtClean="0"/>
              <a:t>más </a:t>
            </a:r>
            <a:r>
              <a:rPr lang="es-ES" sz="1600" dirty="0" smtClean="0"/>
              <a:t>posibilidades que la línea de comando que nos ofrece </a:t>
            </a:r>
            <a:r>
              <a:rPr lang="es-ES" sz="1600" dirty="0" err="1" smtClean="0"/>
              <a:t>Cordova</a:t>
            </a:r>
            <a:r>
              <a:rPr lang="es-ES" sz="1600" dirty="0" smtClean="0"/>
              <a:t>.</a:t>
            </a:r>
          </a:p>
          <a:p>
            <a:pPr lvl="1"/>
            <a:r>
              <a:rPr lang="es-ES" sz="1600" dirty="0" smtClean="0"/>
              <a:t>Uso, creación y configuración de </a:t>
            </a:r>
            <a:r>
              <a:rPr lang="es-ES" sz="1600" dirty="0" err="1" smtClean="0"/>
              <a:t>plugins</a:t>
            </a:r>
            <a:r>
              <a:rPr lang="es-ES" sz="1600" dirty="0" smtClean="0"/>
              <a:t> </a:t>
            </a:r>
            <a:r>
              <a:rPr lang="es-ES" sz="1600" dirty="0" smtClean="0"/>
              <a:t>de acceso a recursos del dispositivo según </a:t>
            </a:r>
            <a:r>
              <a:rPr lang="es-ES" sz="1600" dirty="0" smtClean="0"/>
              <a:t>las necesidades de la </a:t>
            </a:r>
            <a:r>
              <a:rPr lang="es-ES" sz="1600" dirty="0" smtClean="0"/>
              <a:t>aplicación. </a:t>
            </a:r>
          </a:p>
          <a:p>
            <a:pPr lvl="1"/>
            <a:r>
              <a:rPr lang="es-ES" sz="1600" dirty="0" smtClean="0"/>
              <a:t>Compatible con </a:t>
            </a:r>
            <a:r>
              <a:rPr lang="es-ES" sz="1600" dirty="0" smtClean="0"/>
              <a:t>otros </a:t>
            </a:r>
            <a:r>
              <a:rPr lang="es-ES" sz="1600" dirty="0" smtClean="0"/>
              <a:t>sistemas (Visual </a:t>
            </a:r>
            <a:r>
              <a:rPr lang="es-ES" sz="1600" dirty="0" smtClean="0"/>
              <a:t>Studio </a:t>
            </a:r>
            <a:r>
              <a:rPr lang="es-ES" sz="1600" dirty="0" smtClean="0"/>
              <a:t>o </a:t>
            </a:r>
            <a:r>
              <a:rPr lang="es-ES" sz="1600" dirty="0" err="1" smtClean="0"/>
              <a:t>NetBeans</a:t>
            </a:r>
            <a:r>
              <a:rPr lang="es-ES" sz="1600" dirty="0" smtClean="0"/>
              <a:t>) - entorno </a:t>
            </a:r>
            <a:r>
              <a:rPr lang="es-ES" sz="1600" dirty="0" smtClean="0"/>
              <a:t>de desarrollo mucho más cómodo.</a:t>
            </a:r>
          </a:p>
          <a:p>
            <a:pPr>
              <a:lnSpc>
                <a:spcPct val="150000"/>
              </a:lnSpc>
            </a:pPr>
            <a:endParaRPr lang="es-ES" sz="18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 Multiplataforma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30183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" sz="2000" dirty="0" smtClean="0"/>
              <a:t>Ventajas: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Se </a:t>
            </a:r>
            <a:r>
              <a:rPr lang="es-ES" sz="1600" dirty="0" smtClean="0"/>
              <a:t>desarrolla el código una única </a:t>
            </a:r>
            <a:r>
              <a:rPr lang="es-ES" sz="1600" dirty="0" smtClean="0"/>
              <a:t>vez.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Navegador </a:t>
            </a:r>
            <a:r>
              <a:rPr lang="es-ES" sz="1600" dirty="0" smtClean="0"/>
              <a:t>HTML5 es común a </a:t>
            </a:r>
            <a:r>
              <a:rPr lang="es-ES" sz="1600" dirty="0" smtClean="0"/>
              <a:t>todos los </a:t>
            </a:r>
            <a:r>
              <a:rPr lang="es-ES" sz="1600" dirty="0" err="1" smtClean="0"/>
              <a:t>Smartphones</a:t>
            </a:r>
            <a:r>
              <a:rPr lang="es-ES" sz="1600" dirty="0" smtClean="0"/>
              <a:t>, aplicaciones </a:t>
            </a:r>
            <a:r>
              <a:rPr lang="es-ES" sz="1600" dirty="0" smtClean="0"/>
              <a:t>web </a:t>
            </a:r>
            <a:r>
              <a:rPr lang="es-ES" sz="1600" dirty="0" smtClean="0"/>
              <a:t>desde </a:t>
            </a:r>
            <a:r>
              <a:rPr lang="es-ES" sz="1600" dirty="0" smtClean="0"/>
              <a:t>el navegador de los </a:t>
            </a:r>
            <a:r>
              <a:rPr lang="es-ES" sz="1600" dirty="0" smtClean="0"/>
              <a:t>móviles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Ahorro coste y tiempo, no </a:t>
            </a:r>
            <a:r>
              <a:rPr lang="es-ES" sz="1600" dirty="0" smtClean="0"/>
              <a:t>es exactamente 1 a </a:t>
            </a:r>
            <a:r>
              <a:rPr lang="es-ES" sz="1600" dirty="0" smtClean="0"/>
              <a:t>3 (</a:t>
            </a:r>
            <a:r>
              <a:rPr lang="es-ES" sz="1600" dirty="0" err="1" smtClean="0"/>
              <a:t>Androis</a:t>
            </a:r>
            <a:r>
              <a:rPr lang="es-ES" sz="1600" dirty="0" smtClean="0"/>
              <a:t>, </a:t>
            </a:r>
            <a:r>
              <a:rPr lang="es-ES" sz="1600" dirty="0" err="1" smtClean="0"/>
              <a:t>iOS</a:t>
            </a:r>
            <a:r>
              <a:rPr lang="es-ES" sz="1600" dirty="0" smtClean="0"/>
              <a:t>, Windows </a:t>
            </a:r>
            <a:r>
              <a:rPr lang="es-ES" sz="1600" dirty="0" err="1" smtClean="0"/>
              <a:t>Phone</a:t>
            </a:r>
            <a:r>
              <a:rPr lang="es-ES" sz="1600" dirty="0" smtClean="0"/>
              <a:t>), de </a:t>
            </a:r>
            <a:r>
              <a:rPr lang="es-ES" sz="1600" dirty="0" smtClean="0"/>
              <a:t>1.5 a 3 o 2 a </a:t>
            </a:r>
            <a:r>
              <a:rPr lang="es-ES" sz="1600" dirty="0" smtClean="0"/>
              <a:t>3.</a:t>
            </a:r>
          </a:p>
          <a:p>
            <a:pPr>
              <a:lnSpc>
                <a:spcPct val="150000"/>
              </a:lnSpc>
            </a:pPr>
            <a:r>
              <a:rPr lang="es-ES" sz="1800" dirty="0" smtClean="0"/>
              <a:t>Inconvenientes: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Código interpretado </a:t>
            </a:r>
            <a:r>
              <a:rPr lang="es-ES" sz="1600" dirty="0" smtClean="0"/>
              <a:t>por </a:t>
            </a:r>
            <a:r>
              <a:rPr lang="es-ES" sz="1600" dirty="0" smtClean="0"/>
              <a:t>el </a:t>
            </a:r>
            <a:r>
              <a:rPr lang="es-ES" sz="1600" dirty="0" smtClean="0"/>
              <a:t>navegador </a:t>
            </a:r>
            <a:r>
              <a:rPr lang="es-ES" sz="1600" dirty="0" smtClean="0"/>
              <a:t>web (</a:t>
            </a:r>
            <a:r>
              <a:rPr lang="es-ES" sz="1600" dirty="0" err="1" smtClean="0"/>
              <a:t>html</a:t>
            </a:r>
            <a:r>
              <a:rPr lang="es-ES" sz="1600" dirty="0" smtClean="0"/>
              <a:t>/</a:t>
            </a:r>
            <a:r>
              <a:rPr lang="es-ES" sz="1600" dirty="0" err="1" smtClean="0"/>
              <a:t>javascript</a:t>
            </a:r>
            <a:r>
              <a:rPr lang="es-ES" sz="1600" dirty="0" smtClean="0"/>
              <a:t>)</a:t>
            </a:r>
            <a:r>
              <a:rPr lang="es-ES" sz="1600" dirty="0" smtClean="0">
                <a:sym typeface="Wingdings" pitchFamily="2" charset="2"/>
              </a:rPr>
              <a:t> </a:t>
            </a:r>
            <a:r>
              <a:rPr lang="es-ES" sz="1600" dirty="0" smtClean="0"/>
              <a:t>pérdida </a:t>
            </a:r>
            <a:r>
              <a:rPr lang="es-ES" sz="1600" dirty="0" smtClean="0"/>
              <a:t>de </a:t>
            </a:r>
            <a:r>
              <a:rPr lang="es-ES" sz="1600" dirty="0" smtClean="0"/>
              <a:t>rendimiento.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Dependencia agente </a:t>
            </a:r>
            <a:r>
              <a:rPr lang="es-ES" sz="1600" dirty="0" smtClean="0"/>
              <a:t>externo no controlado: el navegador </a:t>
            </a:r>
            <a:r>
              <a:rPr lang="es-ES" sz="1600" dirty="0" smtClean="0"/>
              <a:t>web </a:t>
            </a:r>
            <a:r>
              <a:rPr lang="es-ES" sz="1600" dirty="0" smtClean="0">
                <a:sym typeface="Wingdings" pitchFamily="2" charset="2"/>
              </a:rPr>
              <a:t> interpretación diferente según plataforma y versión.</a:t>
            </a:r>
          </a:p>
          <a:p>
            <a:pPr lvl="1">
              <a:lnSpc>
                <a:spcPct val="150000"/>
              </a:lnSpc>
            </a:pPr>
            <a:r>
              <a:rPr lang="es-ES" sz="1600" dirty="0" smtClean="0"/>
              <a:t>Se pierden las peculiaridades de cada plataforma</a:t>
            </a:r>
            <a:endParaRPr lang="es-E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Apache </a:t>
            </a:r>
            <a:r>
              <a:rPr lang="es-ES" dirty="0" err="1" smtClean="0"/>
              <a:t>Cordova</a:t>
            </a:r>
            <a:r>
              <a:rPr lang="es-ES" dirty="0" smtClean="0"/>
              <a:t>: Fuentes de información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232" t="11570" r="1044" b="5372"/>
          <a:stretch/>
        </p:blipFill>
        <p:spPr>
          <a:xfrm>
            <a:off x="0" y="0"/>
            <a:ext cx="9157186" cy="577515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82392" y="5955464"/>
            <a:ext cx="662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Página oficial Apache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Cordova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Información del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framework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plataformas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 herramientas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31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39942" y="5903893"/>
            <a:ext cx="792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Documentación página Apache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Cordova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 Índice con aspectos y métodos </a:t>
            </a:r>
          </a:p>
        </p:txBody>
      </p:sp>
      <p:pic>
        <p:nvPicPr>
          <p:cNvPr id="7" name="Marcador de contenido 6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0580" r="1290" b="5215"/>
          <a:stretch/>
        </p:blipFill>
        <p:spPr>
          <a:xfrm>
            <a:off x="0" y="0"/>
            <a:ext cx="9144000" cy="58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9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1133" r="1601" b="5916"/>
          <a:stretch/>
        </p:blipFill>
        <p:spPr>
          <a:xfrm>
            <a:off x="0" y="0"/>
            <a:ext cx="9144000" cy="57785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903894"/>
            <a:ext cx="662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Wikipedia: Definición, historia y plataformas soportadas en Apache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Cordova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73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3260" t="11133" r="2534" b="6469"/>
          <a:stretch/>
        </p:blipFill>
        <p:spPr>
          <a:xfrm>
            <a:off x="0" y="1"/>
            <a:ext cx="9144000" cy="599540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903893"/>
            <a:ext cx="662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Distinción entre Apache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Cordova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Phone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Gap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32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t="12239" r="1601" b="5363"/>
          <a:stretch/>
        </p:blipFill>
        <p:spPr>
          <a:xfrm>
            <a:off x="0" y="1"/>
            <a:ext cx="9144000" cy="57399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58910" y="5739991"/>
            <a:ext cx="66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Explicación sobre Apache </a:t>
            </a:r>
            <a:r>
              <a:rPr lang="es-ES" sz="24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Cordova</a:t>
            </a:r>
            <a:r>
              <a:rPr lang="es-E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comportamiento en los distintos sistemas operativos</a:t>
            </a:r>
            <a:endParaRPr lang="es-E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50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ujo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547</Words>
  <Application>Microsoft Office PowerPoint</Application>
  <PresentationFormat>Presentación en pantalla (4:3)</PresentationFormat>
  <Paragraphs>82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Flujo</vt:lpstr>
      <vt:lpstr>Desarrollo de aplicaciones multiplataforma </vt:lpstr>
      <vt:lpstr>Aplicaciones Multiplataforma</vt:lpstr>
      <vt:lpstr>Aplicaciones Multiplataforma</vt:lpstr>
      <vt:lpstr>Apache Cordova: Fuentes de información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Apache Cordova: Cursos no gratuitos</vt:lpstr>
      <vt:lpstr>Cursos no gratuitos</vt:lpstr>
      <vt:lpstr>Apache Cordova: Cursos gratuitos</vt:lpstr>
      <vt:lpstr>Cursos gratuitos</vt:lpstr>
      <vt:lpstr>Cursos gratuitos</vt:lpstr>
      <vt:lpstr>Recursos para implementar Apache Cordova</vt:lpstr>
      <vt:lpstr>Diapositiva 18</vt:lpstr>
      <vt:lpstr>Diapositiva 19</vt:lpstr>
      <vt:lpstr>Ayudas</vt:lpstr>
      <vt:lpstr>Conclusiones</vt:lpstr>
    </vt:vector>
  </TitlesOfParts>
  <Company>INDRA S.A.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aplicaciones multiplataforma </dc:title>
  <dc:creator>marodriguezb</dc:creator>
  <cp:lastModifiedBy>marodriguezb</cp:lastModifiedBy>
  <cp:revision>5</cp:revision>
  <dcterms:created xsi:type="dcterms:W3CDTF">2016-03-14T19:17:33Z</dcterms:created>
  <dcterms:modified xsi:type="dcterms:W3CDTF">2016-03-14T21:13:58Z</dcterms:modified>
</cp:coreProperties>
</file>